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63" r:id="rId4"/>
    <p:sldId id="257"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68" autoAdjust="0"/>
    <p:restoredTop sz="94660"/>
  </p:normalViewPr>
  <p:slideViewPr>
    <p:cSldViewPr snapToGrid="0">
      <p:cViewPr varScale="1">
        <p:scale>
          <a:sx n="72" d="100"/>
          <a:sy n="72" d="100"/>
        </p:scale>
        <p:origin x="6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7/12/2016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7/12/2016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7/12/2016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mimergers.com/growth-thru-acquisitions-plan-for-succes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73425"/>
            <a:ext cx="11502887" cy="3703955"/>
          </a:xfrm>
        </p:spPr>
        <p:txBody>
          <a:bodyPr/>
          <a:lstStyle/>
          <a:p>
            <a:r>
              <a:rPr lang="en-US" sz="6000" dirty="0"/>
              <a:t>Mergers &amp; Acquisitions- Management Design Associates’ Buy-Side Services</a:t>
            </a:r>
          </a:p>
        </p:txBody>
      </p:sp>
      <p:sp>
        <p:nvSpPr>
          <p:cNvPr id="3" name="Subtitle 2"/>
          <p:cNvSpPr>
            <a:spLocks noGrp="1"/>
          </p:cNvSpPr>
          <p:nvPr>
            <p:ph type="subTitle" idx="1"/>
          </p:nvPr>
        </p:nvSpPr>
        <p:spPr/>
        <p:txBody>
          <a:bodyPr/>
          <a:lstStyle/>
          <a:p>
            <a:r>
              <a:rPr lang="en-US" dirty="0"/>
              <a:t>The Three phases of the merger &amp; acquisition process</a:t>
            </a:r>
          </a:p>
        </p:txBody>
      </p:sp>
    </p:spTree>
    <p:extLst>
      <p:ext uri="{BB962C8B-B14F-4D97-AF65-F5344CB8AC3E}">
        <p14:creationId xmlns:p14="http://schemas.microsoft.com/office/powerpoint/2010/main" val="3657043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751" y="134665"/>
            <a:ext cx="9404723" cy="1400530"/>
          </a:xfrm>
        </p:spPr>
        <p:txBody>
          <a:bodyPr/>
          <a:lstStyle/>
          <a:p>
            <a:pPr algn="ctr"/>
            <a:r>
              <a:rPr lang="en-US" b="1" dirty="0"/>
              <a:t>Market/Product/Customer Alignment</a:t>
            </a:r>
          </a:p>
        </p:txBody>
      </p:sp>
      <p:sp>
        <p:nvSpPr>
          <p:cNvPr id="3" name="Content Placeholder 2"/>
          <p:cNvSpPr>
            <a:spLocks noGrp="1"/>
          </p:cNvSpPr>
          <p:nvPr>
            <p:ph idx="1"/>
          </p:nvPr>
        </p:nvSpPr>
        <p:spPr>
          <a:xfrm>
            <a:off x="172278" y="1853248"/>
            <a:ext cx="10177670" cy="4600561"/>
          </a:xfrm>
        </p:spPr>
        <p:txBody>
          <a:bodyPr/>
          <a:lstStyle/>
          <a:p>
            <a:r>
              <a:rPr lang="en-US" dirty="0"/>
              <a:t>When traditional due diligence is conducted the accounting and legal analysis is generally very strong.  But who is going out and evaluating the market?</a:t>
            </a:r>
          </a:p>
          <a:p>
            <a:pPr marL="0" indent="0">
              <a:buNone/>
            </a:pPr>
            <a:endParaRPr lang="en-US" dirty="0"/>
          </a:p>
          <a:p>
            <a:r>
              <a:rPr lang="en-US" dirty="0"/>
              <a:t>When evaluating new M+A opportunities, it is important to determine the customer’s satisfaction with the product, the product’s competitiveness, and what’s emerging in new ways to serve the target market.  In addition, is the technology compatible?  This and many other evaluation points are not executed completely.</a:t>
            </a:r>
          </a:p>
          <a:p>
            <a:endParaRPr lang="en-US" dirty="0"/>
          </a:p>
        </p:txBody>
      </p:sp>
    </p:spTree>
    <p:extLst>
      <p:ext uri="{BB962C8B-B14F-4D97-AF65-F5344CB8AC3E}">
        <p14:creationId xmlns:p14="http://schemas.microsoft.com/office/powerpoint/2010/main" val="408672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How We Add Value!</a:t>
            </a:r>
          </a:p>
        </p:txBody>
      </p:sp>
      <p:sp>
        <p:nvSpPr>
          <p:cNvPr id="3" name="Content Placeholder 2"/>
          <p:cNvSpPr>
            <a:spLocks noGrp="1"/>
          </p:cNvSpPr>
          <p:nvPr>
            <p:ph idx="1"/>
          </p:nvPr>
        </p:nvSpPr>
        <p:spPr>
          <a:xfrm>
            <a:off x="148215" y="1484244"/>
            <a:ext cx="9902619" cy="5035825"/>
          </a:xfrm>
        </p:spPr>
        <p:txBody>
          <a:bodyPr>
            <a:normAutofit/>
          </a:bodyPr>
          <a:lstStyle/>
          <a:p>
            <a:pPr marL="0" indent="0">
              <a:buNone/>
            </a:pPr>
            <a:r>
              <a:rPr lang="en-US" sz="2400" dirty="0"/>
              <a:t>	How does Management Design Associates help you in the initial/pre-transaction stages?</a:t>
            </a:r>
          </a:p>
          <a:p>
            <a:pPr lvl="1"/>
            <a:r>
              <a:rPr lang="en-US" sz="2000" dirty="0"/>
              <a:t>We align with you as a partner who:</a:t>
            </a:r>
          </a:p>
          <a:p>
            <a:pPr lvl="2"/>
            <a:r>
              <a:rPr lang="en-US" sz="2000" dirty="0"/>
              <a:t>Isn’t going to push you to make a transaction if it isn’t what’s best for your company.</a:t>
            </a:r>
          </a:p>
          <a:p>
            <a:pPr lvl="2"/>
            <a:r>
              <a:rPr lang="en-US" sz="2000" dirty="0"/>
              <a:t>Will help you make the right decision by gathering data on key questions/criteria.</a:t>
            </a:r>
          </a:p>
          <a:p>
            <a:pPr lvl="2"/>
            <a:r>
              <a:rPr lang="en-US" sz="2000" dirty="0"/>
              <a:t>Won’t allow you to get yourself into trouble by entering into bad deals.</a:t>
            </a:r>
          </a:p>
        </p:txBody>
      </p:sp>
    </p:spTree>
    <p:extLst>
      <p:ext uri="{BB962C8B-B14F-4D97-AF65-F5344CB8AC3E}">
        <p14:creationId xmlns:p14="http://schemas.microsoft.com/office/powerpoint/2010/main" val="395102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137" y="0"/>
            <a:ext cx="9404723" cy="1400530"/>
          </a:xfrm>
        </p:spPr>
        <p:txBody>
          <a:bodyPr/>
          <a:lstStyle/>
          <a:p>
            <a:pPr algn="ctr"/>
            <a:r>
              <a:rPr lang="en-US" b="1" dirty="0"/>
              <a:t> Phase I: Pre-transaction Phase: Are you really ready to merge or acquire?</a:t>
            </a:r>
            <a:endParaRPr lang="en-US" sz="4400" dirty="0"/>
          </a:p>
        </p:txBody>
      </p:sp>
      <p:sp>
        <p:nvSpPr>
          <p:cNvPr id="3" name="Content Placeholder 2"/>
          <p:cNvSpPr>
            <a:spLocks noGrp="1"/>
          </p:cNvSpPr>
          <p:nvPr>
            <p:ph idx="1"/>
          </p:nvPr>
        </p:nvSpPr>
        <p:spPr>
          <a:xfrm>
            <a:off x="198783" y="2080590"/>
            <a:ext cx="10230677" cy="4479235"/>
          </a:xfrm>
        </p:spPr>
        <p:txBody>
          <a:bodyPr/>
          <a:lstStyle/>
          <a:p>
            <a:pPr marL="114300" indent="0">
              <a:buNone/>
            </a:pPr>
            <a:r>
              <a:rPr lang="en-US" dirty="0"/>
              <a:t>	The first step in the pre-transaction phase is to validate your position in the market place by answering these types of questions:</a:t>
            </a:r>
            <a:endParaRPr lang="en-US" sz="1800" dirty="0"/>
          </a:p>
          <a:p>
            <a:pPr lvl="2"/>
            <a:r>
              <a:rPr lang="en-US" sz="1800" dirty="0"/>
              <a:t>Is it the right time to acquire or merge in your industry?</a:t>
            </a:r>
          </a:p>
          <a:p>
            <a:pPr lvl="2"/>
            <a:r>
              <a:rPr lang="en-US" sz="1800" dirty="0"/>
              <a:t>Does the selected business align with your company’s brand portfolio?</a:t>
            </a:r>
          </a:p>
          <a:p>
            <a:pPr lvl="2"/>
            <a:r>
              <a:rPr lang="en-US" sz="1800" dirty="0"/>
              <a:t>What are your goals for the transaction?</a:t>
            </a:r>
          </a:p>
          <a:p>
            <a:pPr lvl="2"/>
            <a:r>
              <a:rPr lang="en-US" sz="1800" dirty="0"/>
              <a:t>What would the financial aspects of a transactions look like?</a:t>
            </a:r>
          </a:p>
          <a:p>
            <a:pPr lvl="2" fontAlgn="base"/>
            <a:r>
              <a:rPr lang="en-US" dirty="0"/>
              <a:t>Establish your personal goals.</a:t>
            </a:r>
          </a:p>
          <a:p>
            <a:pPr lvl="2" fontAlgn="base"/>
            <a:r>
              <a:rPr lang="en-US" dirty="0"/>
              <a:t>Help you understand the process of acquiring or merging a business.</a:t>
            </a:r>
          </a:p>
          <a:p>
            <a:pPr marL="0" indent="0">
              <a:buNone/>
            </a:pPr>
            <a:r>
              <a:rPr lang="en-US" dirty="0"/>
              <a:t>Next we roll those together to determine whether this is a good time for you to consider a transaction.</a:t>
            </a:r>
            <a:endParaRPr lang="en-US" sz="1800" dirty="0"/>
          </a:p>
          <a:p>
            <a:endParaRPr lang="en-US" dirty="0"/>
          </a:p>
        </p:txBody>
      </p:sp>
    </p:spTree>
    <p:extLst>
      <p:ext uri="{BB962C8B-B14F-4D97-AF65-F5344CB8AC3E}">
        <p14:creationId xmlns:p14="http://schemas.microsoft.com/office/powerpoint/2010/main" val="2532322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207" y="0"/>
            <a:ext cx="9404723" cy="1400530"/>
          </a:xfrm>
        </p:spPr>
        <p:txBody>
          <a:bodyPr/>
          <a:lstStyle/>
          <a:p>
            <a:pPr lvl="1" algn="ctr" defTabSz="457200" rtl="0">
              <a:spcBef>
                <a:spcPct val="0"/>
              </a:spcBef>
            </a:pPr>
            <a:r>
              <a:rPr lang="en-US" sz="4400" b="1" dirty="0"/>
              <a:t>Phase II: Transaction Strategy</a:t>
            </a:r>
            <a:endParaRPr lang="en-US" sz="4400" dirty="0">
              <a:latin typeface="+mj-lt"/>
            </a:endParaRPr>
          </a:p>
        </p:txBody>
      </p:sp>
      <p:sp>
        <p:nvSpPr>
          <p:cNvPr id="3" name="Content Placeholder 2"/>
          <p:cNvSpPr>
            <a:spLocks noGrp="1"/>
          </p:cNvSpPr>
          <p:nvPr>
            <p:ph idx="1"/>
          </p:nvPr>
        </p:nvSpPr>
        <p:spPr>
          <a:xfrm>
            <a:off x="0" y="1166191"/>
            <a:ext cx="10243930" cy="5367131"/>
          </a:xfrm>
        </p:spPr>
        <p:txBody>
          <a:bodyPr/>
          <a:lstStyle/>
          <a:p>
            <a:pPr marL="0" indent="0" fontAlgn="base">
              <a:buNone/>
            </a:pPr>
            <a:r>
              <a:rPr lang="en-US" dirty="0"/>
              <a:t>	You’ve determined that it is the right time to acquire another or merge your company (or see Phase III).</a:t>
            </a:r>
          </a:p>
          <a:p>
            <a:pPr fontAlgn="base"/>
            <a:endParaRPr lang="en-US" dirty="0"/>
          </a:p>
          <a:p>
            <a:pPr lvl="1" fontAlgn="base"/>
            <a:r>
              <a:rPr lang="en-US" dirty="0"/>
              <a:t>Determine strategic Goals and develop buying strategy. See </a:t>
            </a:r>
            <a:r>
              <a:rPr lang="en-US" dirty="0">
                <a:hlinkClick r:id="rId2"/>
              </a:rPr>
              <a:t>Questions to Ask</a:t>
            </a:r>
            <a:r>
              <a:rPr lang="en-US" dirty="0"/>
              <a:t>.</a:t>
            </a:r>
          </a:p>
          <a:p>
            <a:pPr lvl="1" fontAlgn="base"/>
            <a:r>
              <a:rPr lang="en-US" dirty="0"/>
              <a:t>Identify universe of likely acquisition or merger prospects based on strategic and financial parameters.</a:t>
            </a:r>
          </a:p>
          <a:p>
            <a:pPr lvl="1" fontAlgn="base"/>
            <a:r>
              <a:rPr lang="en-US" dirty="0"/>
              <a:t>Confidentially contact prospects and screen to establish qualified and serious prospects.</a:t>
            </a:r>
          </a:p>
          <a:p>
            <a:pPr lvl="1" fontAlgn="base"/>
            <a:r>
              <a:rPr lang="en-US" dirty="0"/>
              <a:t>Assist in evaluation, negotiation and due diligence.</a:t>
            </a:r>
          </a:p>
          <a:p>
            <a:pPr lvl="1" fontAlgn="base"/>
            <a:r>
              <a:rPr lang="en-US" dirty="0"/>
              <a:t>Complete Acquisition, including final negotiations, documentation and post-acquisition merger issues.</a:t>
            </a:r>
          </a:p>
          <a:p>
            <a:endParaRPr lang="en-US" dirty="0"/>
          </a:p>
        </p:txBody>
      </p:sp>
    </p:spTree>
    <p:extLst>
      <p:ext uri="{BB962C8B-B14F-4D97-AF65-F5344CB8AC3E}">
        <p14:creationId xmlns:p14="http://schemas.microsoft.com/office/powerpoint/2010/main" val="1906385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155" y="119270"/>
            <a:ext cx="9404723" cy="1086678"/>
          </a:xfrm>
        </p:spPr>
        <p:txBody>
          <a:bodyPr/>
          <a:lstStyle/>
          <a:p>
            <a:pPr lvl="1" algn="ctr" defTabSz="457200" rtl="0">
              <a:spcBef>
                <a:spcPct val="0"/>
              </a:spcBef>
            </a:pPr>
            <a:r>
              <a:rPr lang="en-US" sz="4400" b="1" dirty="0"/>
              <a:t>Phase III: It’s not the right time</a:t>
            </a:r>
            <a:endParaRPr lang="en-US" sz="4400" dirty="0">
              <a:latin typeface="+mj-lt"/>
            </a:endParaRPr>
          </a:p>
        </p:txBody>
      </p:sp>
      <p:sp>
        <p:nvSpPr>
          <p:cNvPr id="3" name="Content Placeholder 2"/>
          <p:cNvSpPr>
            <a:spLocks noGrp="1"/>
          </p:cNvSpPr>
          <p:nvPr>
            <p:ph idx="1"/>
          </p:nvPr>
        </p:nvSpPr>
        <p:spPr>
          <a:xfrm>
            <a:off x="646111" y="1390309"/>
            <a:ext cx="11545889" cy="5288787"/>
          </a:xfrm>
        </p:spPr>
        <p:txBody>
          <a:bodyPr>
            <a:normAutofit/>
          </a:bodyPr>
          <a:lstStyle/>
          <a:p>
            <a:pPr marL="0" indent="0" fontAlgn="base">
              <a:buNone/>
            </a:pPr>
            <a:r>
              <a:rPr lang="en-US" dirty="0"/>
              <a:t>	You’ve determined that it is not the right time to acquire another or merge your company.</a:t>
            </a:r>
          </a:p>
          <a:p>
            <a:pPr marL="0" indent="0" fontAlgn="base">
              <a:buNone/>
            </a:pPr>
            <a:endParaRPr lang="en-US" dirty="0"/>
          </a:p>
          <a:p>
            <a:pPr lvl="1" fontAlgn="base"/>
            <a:r>
              <a:rPr lang="en-US" sz="2000" dirty="0"/>
              <a:t>You would like to position your company for a future transaction.</a:t>
            </a:r>
          </a:p>
          <a:p>
            <a:pPr lvl="1" fontAlgn="base"/>
            <a:r>
              <a:rPr lang="en-US" sz="2000" dirty="0"/>
              <a:t>You will monitor the market for changes that may support a future transaction.</a:t>
            </a:r>
          </a:p>
          <a:p>
            <a:pPr lvl="1" fontAlgn="base"/>
            <a:r>
              <a:rPr lang="en-US" sz="2000" dirty="0"/>
              <a:t>You decide not to move forward and grow your business organically.</a:t>
            </a:r>
          </a:p>
        </p:txBody>
      </p:sp>
    </p:spTree>
    <p:extLst>
      <p:ext uri="{BB962C8B-B14F-4D97-AF65-F5344CB8AC3E}">
        <p14:creationId xmlns:p14="http://schemas.microsoft.com/office/powerpoint/2010/main" val="16250942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1939</TotalTime>
  <Words>117</Words>
  <Application>Microsoft Office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Ion</vt:lpstr>
      <vt:lpstr>Mergers &amp; Acquisitions- Management Design Associates’ Buy-Side Services</vt:lpstr>
      <vt:lpstr>Market/Product/Customer Alignment</vt:lpstr>
      <vt:lpstr>How We Add Value!</vt:lpstr>
      <vt:lpstr> Phase I: Pre-transaction Phase: Are you really ready to merge or acquire?</vt:lpstr>
      <vt:lpstr>Phase II: Transaction Strategy</vt:lpstr>
      <vt:lpstr>Phase III: It’s not the right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Mergers &amp; Acquisitions- MDA’s Sell Side Services</dc:title>
  <dc:creator>Jeffrey Duke</dc:creator>
  <cp:lastModifiedBy>Jeffrey Duke</cp:lastModifiedBy>
  <cp:revision>144</cp:revision>
  <dcterms:created xsi:type="dcterms:W3CDTF">2016-03-31T13:54:46Z</dcterms:created>
  <dcterms:modified xsi:type="dcterms:W3CDTF">2016-07-12T16:28:22Z</dcterms:modified>
</cp:coreProperties>
</file>