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3" r:id="rId4"/>
    <p:sldId id="257" r:id="rId5"/>
    <p:sldId id="260" r:id="rId6"/>
    <p:sldId id="264" r:id="rId7"/>
    <p:sldId id="261" r:id="rId8"/>
    <p:sldId id="262"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68"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7/12/2016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7/12/2016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7/12/2016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7/12/2016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7/12/2016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managementdesignassociates.com/mergers-acquisitions-questions-to-as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73425"/>
            <a:ext cx="11502887" cy="3703955"/>
          </a:xfrm>
        </p:spPr>
        <p:txBody>
          <a:bodyPr/>
          <a:lstStyle/>
          <a:p>
            <a:r>
              <a:rPr lang="en-US" sz="6000" dirty="0"/>
              <a:t>Mergers &amp; Acquisitions- Management Design Associates’ Sell-Side Services</a:t>
            </a:r>
          </a:p>
        </p:txBody>
      </p:sp>
      <p:sp>
        <p:nvSpPr>
          <p:cNvPr id="3" name="Subtitle 2"/>
          <p:cNvSpPr>
            <a:spLocks noGrp="1"/>
          </p:cNvSpPr>
          <p:nvPr>
            <p:ph type="subTitle" idx="1"/>
          </p:nvPr>
        </p:nvSpPr>
        <p:spPr/>
        <p:txBody>
          <a:bodyPr/>
          <a:lstStyle/>
          <a:p>
            <a:r>
              <a:rPr lang="en-US" dirty="0"/>
              <a:t>The four phases of the merger &amp; acquisition process</a:t>
            </a:r>
          </a:p>
        </p:txBody>
      </p:sp>
    </p:spTree>
    <p:extLst>
      <p:ext uri="{BB962C8B-B14F-4D97-AF65-F5344CB8AC3E}">
        <p14:creationId xmlns:p14="http://schemas.microsoft.com/office/powerpoint/2010/main" val="365704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751" y="134665"/>
            <a:ext cx="9404723" cy="1400530"/>
          </a:xfrm>
        </p:spPr>
        <p:txBody>
          <a:bodyPr/>
          <a:lstStyle/>
          <a:p>
            <a:pPr algn="ctr"/>
            <a:r>
              <a:rPr lang="en-US" b="1" dirty="0"/>
              <a:t>Market/Product/Customer Alignment</a:t>
            </a:r>
          </a:p>
        </p:txBody>
      </p:sp>
      <p:sp>
        <p:nvSpPr>
          <p:cNvPr id="3" name="Content Placeholder 2"/>
          <p:cNvSpPr>
            <a:spLocks noGrp="1"/>
          </p:cNvSpPr>
          <p:nvPr>
            <p:ph idx="1"/>
          </p:nvPr>
        </p:nvSpPr>
        <p:spPr>
          <a:xfrm>
            <a:off x="172278" y="1853248"/>
            <a:ext cx="10177670" cy="4600561"/>
          </a:xfrm>
        </p:spPr>
        <p:txBody>
          <a:bodyPr/>
          <a:lstStyle/>
          <a:p>
            <a:r>
              <a:rPr lang="en-US" dirty="0"/>
              <a:t>When traditional due diligence is conducted the accounting and legal analysis is generally very strong.  But who is going out and evaluating the market?</a:t>
            </a:r>
          </a:p>
          <a:p>
            <a:pPr marL="0" indent="0">
              <a:buNone/>
            </a:pPr>
            <a:endParaRPr lang="en-US" dirty="0"/>
          </a:p>
          <a:p>
            <a:r>
              <a:rPr lang="en-US" dirty="0"/>
              <a:t>When evaluating new M+A opportunities, it is important to determine the customer’s satisfaction with the product, the product’s competitiveness, and what’s emerging in new ways to serve the target market.  In addition, is the technology compatible?  This and many other evaluation points are not executed completely.</a:t>
            </a:r>
          </a:p>
          <a:p>
            <a:endParaRPr lang="en-US" dirty="0"/>
          </a:p>
        </p:txBody>
      </p:sp>
    </p:spTree>
    <p:extLst>
      <p:ext uri="{BB962C8B-B14F-4D97-AF65-F5344CB8AC3E}">
        <p14:creationId xmlns:p14="http://schemas.microsoft.com/office/powerpoint/2010/main" val="408672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How We Add Value!</a:t>
            </a:r>
          </a:p>
        </p:txBody>
      </p:sp>
      <p:sp>
        <p:nvSpPr>
          <p:cNvPr id="3" name="Content Placeholder 2"/>
          <p:cNvSpPr>
            <a:spLocks noGrp="1"/>
          </p:cNvSpPr>
          <p:nvPr>
            <p:ph idx="1"/>
          </p:nvPr>
        </p:nvSpPr>
        <p:spPr>
          <a:xfrm>
            <a:off x="148215" y="1484244"/>
            <a:ext cx="9902619" cy="5035825"/>
          </a:xfrm>
        </p:spPr>
        <p:txBody>
          <a:bodyPr>
            <a:normAutofit/>
          </a:bodyPr>
          <a:lstStyle/>
          <a:p>
            <a:r>
              <a:rPr lang="en-US" sz="2400" dirty="0"/>
              <a:t>How does Management Design Associates help you in the initial/pre-transaction stages?</a:t>
            </a:r>
          </a:p>
          <a:p>
            <a:pPr lvl="1"/>
            <a:r>
              <a:rPr lang="en-US" sz="2000" dirty="0"/>
              <a:t>We align with you as a partner who:</a:t>
            </a:r>
          </a:p>
          <a:p>
            <a:pPr lvl="2"/>
            <a:r>
              <a:rPr lang="en-US" sz="2000" dirty="0"/>
              <a:t>Isn’t going to push you to make a transaction if it isn’t what’s best for your company.</a:t>
            </a:r>
          </a:p>
          <a:p>
            <a:pPr lvl="2"/>
            <a:r>
              <a:rPr lang="en-US" sz="2000" dirty="0"/>
              <a:t>Will help you make the right decision by gathering data on key questions/criteria.</a:t>
            </a:r>
          </a:p>
          <a:p>
            <a:pPr lvl="2"/>
            <a:r>
              <a:rPr lang="en-US" sz="2000" dirty="0"/>
              <a:t>Won’t allow you to get yourself into trouble by entering into bad deals.</a:t>
            </a:r>
          </a:p>
        </p:txBody>
      </p:sp>
    </p:spTree>
    <p:extLst>
      <p:ext uri="{BB962C8B-B14F-4D97-AF65-F5344CB8AC3E}">
        <p14:creationId xmlns:p14="http://schemas.microsoft.com/office/powerpoint/2010/main" val="395102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137" y="0"/>
            <a:ext cx="9404723" cy="1400530"/>
          </a:xfrm>
        </p:spPr>
        <p:txBody>
          <a:bodyPr/>
          <a:lstStyle/>
          <a:p>
            <a:pPr algn="ctr"/>
            <a:r>
              <a:rPr lang="en-US" sz="4400" b="1" dirty="0"/>
              <a:t>Pre-transaction Phase: Are you really ready to sell your business?</a:t>
            </a:r>
            <a:endParaRPr lang="en-US" sz="4400" dirty="0"/>
          </a:p>
        </p:txBody>
      </p:sp>
      <p:sp>
        <p:nvSpPr>
          <p:cNvPr id="3" name="Content Placeholder 2"/>
          <p:cNvSpPr>
            <a:spLocks noGrp="1"/>
          </p:cNvSpPr>
          <p:nvPr>
            <p:ph idx="1"/>
          </p:nvPr>
        </p:nvSpPr>
        <p:spPr>
          <a:xfrm>
            <a:off x="198783" y="1853248"/>
            <a:ext cx="10230677" cy="4706578"/>
          </a:xfrm>
        </p:spPr>
        <p:txBody>
          <a:bodyPr/>
          <a:lstStyle/>
          <a:p>
            <a:pPr marL="114300" indent="0">
              <a:buNone/>
            </a:pPr>
            <a:r>
              <a:rPr lang="en-US" dirty="0"/>
              <a:t>	The first step in the pre-transaction phase is to validate your position in the market place by answering these types of questions:</a:t>
            </a:r>
          </a:p>
          <a:p>
            <a:pPr marL="114300" indent="0">
              <a:buNone/>
            </a:pPr>
            <a:endParaRPr lang="en-US" sz="1800" dirty="0"/>
          </a:p>
          <a:p>
            <a:pPr lvl="2"/>
            <a:r>
              <a:rPr lang="en-US" sz="1800" dirty="0"/>
              <a:t>Is it the right time to sell or merge in your industry?</a:t>
            </a:r>
          </a:p>
          <a:p>
            <a:pPr lvl="2"/>
            <a:r>
              <a:rPr lang="en-US" sz="1800" dirty="0"/>
              <a:t>Are you evaluating key market indicators such as new opportunities, niche markets, changing customer trends? </a:t>
            </a:r>
          </a:p>
          <a:p>
            <a:pPr lvl="2"/>
            <a:r>
              <a:rPr lang="en-US" sz="1800" dirty="0"/>
              <a:t>What are your goals for the transaction?</a:t>
            </a:r>
          </a:p>
          <a:p>
            <a:pPr lvl="2"/>
            <a:r>
              <a:rPr lang="en-US" sz="1800" dirty="0"/>
              <a:t>What would the financial aspects of a transactions look like?</a:t>
            </a:r>
          </a:p>
          <a:p>
            <a:pPr lvl="2"/>
            <a:r>
              <a:rPr lang="en-US" sz="1800" dirty="0"/>
              <a:t>Do your buyers gain economies of scale or market advantage?</a:t>
            </a:r>
          </a:p>
          <a:p>
            <a:pPr lvl="2"/>
            <a:endParaRPr lang="en-US" sz="1800" dirty="0"/>
          </a:p>
          <a:p>
            <a:pPr marL="0" indent="0">
              <a:buNone/>
            </a:pPr>
            <a:r>
              <a:rPr lang="en-US" dirty="0"/>
              <a:t>	Next we roll those together to determine whether this is a good time for you to consider a transaction.</a:t>
            </a:r>
            <a:endParaRPr lang="en-US" sz="1800" dirty="0"/>
          </a:p>
          <a:p>
            <a:endParaRPr lang="en-US" dirty="0"/>
          </a:p>
        </p:txBody>
      </p:sp>
    </p:spTree>
    <p:extLst>
      <p:ext uri="{BB962C8B-B14F-4D97-AF65-F5344CB8AC3E}">
        <p14:creationId xmlns:p14="http://schemas.microsoft.com/office/powerpoint/2010/main" val="2532322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0"/>
            <a:ext cx="9404723" cy="1400530"/>
          </a:xfrm>
        </p:spPr>
        <p:txBody>
          <a:bodyPr/>
          <a:lstStyle/>
          <a:p>
            <a:pPr lvl="1" algn="ctr" defTabSz="457200" rtl="0">
              <a:spcBef>
                <a:spcPct val="0"/>
              </a:spcBef>
            </a:pPr>
            <a:r>
              <a:rPr lang="en-US" sz="4400" b="1" dirty="0">
                <a:latin typeface="+mj-lt"/>
              </a:rPr>
              <a:t>Prepping for the Business Valuation</a:t>
            </a:r>
          </a:p>
        </p:txBody>
      </p:sp>
      <p:sp>
        <p:nvSpPr>
          <p:cNvPr id="3" name="Content Placeholder 2"/>
          <p:cNvSpPr>
            <a:spLocks noGrp="1"/>
          </p:cNvSpPr>
          <p:nvPr>
            <p:ph idx="1"/>
          </p:nvPr>
        </p:nvSpPr>
        <p:spPr>
          <a:xfrm>
            <a:off x="450574" y="1853248"/>
            <a:ext cx="11357113" cy="4587309"/>
          </a:xfrm>
        </p:spPr>
        <p:txBody>
          <a:bodyPr>
            <a:normAutofit/>
          </a:bodyPr>
          <a:lstStyle/>
          <a:p>
            <a:r>
              <a:rPr lang="en-US" sz="2400" dirty="0"/>
              <a:t>MDA’s vision is to help you understand the process of selling or merging your company.</a:t>
            </a:r>
          </a:p>
          <a:p>
            <a:r>
              <a:rPr lang="en-US" sz="2400" dirty="0"/>
              <a:t>Once you understand the process of selling your business then we need to look at establishing your personal goals.</a:t>
            </a:r>
          </a:p>
          <a:p>
            <a:pPr lvl="1"/>
            <a:r>
              <a:rPr lang="en-US" dirty="0"/>
              <a:t>Do you want to remain active in your business after you sell?</a:t>
            </a:r>
          </a:p>
          <a:p>
            <a:pPr lvl="1"/>
            <a:r>
              <a:rPr lang="en-US" dirty="0"/>
              <a:t>What is your timeline for selling your business?</a:t>
            </a:r>
          </a:p>
          <a:p>
            <a:pPr lvl="1"/>
            <a:r>
              <a:rPr lang="en-US" dirty="0"/>
              <a:t>What is your desired financial outcome?</a:t>
            </a:r>
            <a:endParaRPr lang="en-US" sz="2200" dirty="0"/>
          </a:p>
          <a:p>
            <a:r>
              <a:rPr lang="en-US" sz="2400" dirty="0"/>
              <a:t>Once we’ve established your personal goals we need to evaluate the management team.  Does your company have the A-team that is required to survive a merger, acquisition, or sale.</a:t>
            </a:r>
          </a:p>
          <a:p>
            <a:endParaRPr lang="en-US" dirty="0"/>
          </a:p>
        </p:txBody>
      </p:sp>
    </p:spTree>
    <p:extLst>
      <p:ext uri="{BB962C8B-B14F-4D97-AF65-F5344CB8AC3E}">
        <p14:creationId xmlns:p14="http://schemas.microsoft.com/office/powerpoint/2010/main" val="3567889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468" y="0"/>
            <a:ext cx="9404723" cy="1400530"/>
          </a:xfrm>
        </p:spPr>
        <p:txBody>
          <a:bodyPr/>
          <a:lstStyle/>
          <a:p>
            <a:pPr algn="ctr"/>
            <a:r>
              <a:rPr lang="en-US" sz="4000" b="1" dirty="0"/>
              <a:t>Prepping for the Business Valuation</a:t>
            </a:r>
            <a:endParaRPr lang="en-US" dirty="0"/>
          </a:p>
        </p:txBody>
      </p:sp>
      <p:sp>
        <p:nvSpPr>
          <p:cNvPr id="3" name="Content Placeholder 2"/>
          <p:cNvSpPr>
            <a:spLocks noGrp="1"/>
          </p:cNvSpPr>
          <p:nvPr>
            <p:ph idx="1"/>
          </p:nvPr>
        </p:nvSpPr>
        <p:spPr>
          <a:xfrm>
            <a:off x="176641" y="1483074"/>
            <a:ext cx="10133550" cy="5196022"/>
          </a:xfrm>
        </p:spPr>
        <p:txBody>
          <a:bodyPr/>
          <a:lstStyle/>
          <a:p>
            <a:r>
              <a:rPr lang="en-US" sz="2400" dirty="0"/>
              <a:t>At this point you’ve made the key decision that it is the right time for you to further investigate this process…</a:t>
            </a:r>
          </a:p>
          <a:p>
            <a:pPr marL="0" indent="0">
              <a:buNone/>
            </a:pPr>
            <a:endParaRPr lang="en-US" sz="2400" dirty="0"/>
          </a:p>
          <a:p>
            <a:r>
              <a:rPr lang="en-US" sz="2400" dirty="0"/>
              <a:t>Or it isn’t the right time to sell and we are going to continue to monitor your progress.</a:t>
            </a:r>
          </a:p>
          <a:p>
            <a:pPr marL="0" indent="0">
              <a:buNone/>
            </a:pPr>
            <a:endParaRPr lang="en-US" sz="2400" dirty="0"/>
          </a:p>
          <a:p>
            <a:r>
              <a:rPr lang="en-US" sz="2400" dirty="0"/>
              <a:t>If yes, let’s move the valuation.</a:t>
            </a:r>
          </a:p>
          <a:p>
            <a:pPr lvl="1"/>
            <a:endParaRPr lang="en-US" dirty="0"/>
          </a:p>
        </p:txBody>
      </p:sp>
    </p:spTree>
    <p:extLst>
      <p:ext uri="{BB962C8B-B14F-4D97-AF65-F5344CB8AC3E}">
        <p14:creationId xmlns:p14="http://schemas.microsoft.com/office/powerpoint/2010/main" val="2215725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207" y="0"/>
            <a:ext cx="9404723" cy="1400530"/>
          </a:xfrm>
        </p:spPr>
        <p:txBody>
          <a:bodyPr/>
          <a:lstStyle/>
          <a:p>
            <a:pPr lvl="1" algn="ctr" defTabSz="457200" rtl="0">
              <a:spcBef>
                <a:spcPct val="0"/>
              </a:spcBef>
            </a:pPr>
            <a:r>
              <a:rPr lang="en-US" sz="4400" b="1" dirty="0">
                <a:latin typeface="+mj-lt"/>
              </a:rPr>
              <a:t>Phase II: Business Valuation</a:t>
            </a:r>
            <a:endParaRPr lang="en-US" sz="4400" dirty="0">
              <a:latin typeface="+mj-lt"/>
            </a:endParaRPr>
          </a:p>
        </p:txBody>
      </p:sp>
      <p:sp>
        <p:nvSpPr>
          <p:cNvPr id="3" name="Content Placeholder 2"/>
          <p:cNvSpPr>
            <a:spLocks noGrp="1"/>
          </p:cNvSpPr>
          <p:nvPr>
            <p:ph idx="1"/>
          </p:nvPr>
        </p:nvSpPr>
        <p:spPr>
          <a:xfrm>
            <a:off x="0" y="1166191"/>
            <a:ext cx="10243930" cy="5367131"/>
          </a:xfrm>
        </p:spPr>
        <p:txBody>
          <a:bodyPr/>
          <a:lstStyle/>
          <a:p>
            <a:pPr lvl="1"/>
            <a:r>
              <a:rPr lang="en-US" sz="2400" b="1" dirty="0"/>
              <a:t>Phase III: Business Valuation:</a:t>
            </a:r>
            <a:endParaRPr lang="en-US" sz="2400" dirty="0"/>
          </a:p>
          <a:p>
            <a:pPr lvl="2"/>
            <a:r>
              <a:rPr lang="en-US" sz="2000" dirty="0"/>
              <a:t>Review the company’s history</a:t>
            </a:r>
          </a:p>
          <a:p>
            <a:pPr lvl="2"/>
            <a:r>
              <a:rPr lang="en-US" sz="2000" dirty="0"/>
              <a:t>Recast financial information</a:t>
            </a:r>
          </a:p>
          <a:p>
            <a:pPr lvl="2"/>
            <a:r>
              <a:rPr lang="en-US" sz="2000" dirty="0"/>
              <a:t>Project the company’s future performance</a:t>
            </a:r>
          </a:p>
          <a:p>
            <a:pPr lvl="3"/>
            <a:r>
              <a:rPr lang="en-US" sz="2000" dirty="0"/>
              <a:t>Based on industry: trends, performance &amp; mergers/acquisitions/sales</a:t>
            </a:r>
          </a:p>
          <a:p>
            <a:pPr lvl="2"/>
            <a:r>
              <a:rPr lang="en-US" sz="2200" dirty="0"/>
              <a:t>In conjunction with our partners, conduct a business valuation.</a:t>
            </a:r>
          </a:p>
          <a:p>
            <a:pPr lvl="3"/>
            <a:r>
              <a:rPr lang="en-US" sz="2000" dirty="0"/>
              <a:t>Based on this the owner will decide on go-no-go.</a:t>
            </a:r>
          </a:p>
          <a:p>
            <a:endParaRPr lang="en-US" dirty="0"/>
          </a:p>
        </p:txBody>
      </p:sp>
    </p:spTree>
    <p:extLst>
      <p:ext uri="{BB962C8B-B14F-4D97-AF65-F5344CB8AC3E}">
        <p14:creationId xmlns:p14="http://schemas.microsoft.com/office/powerpoint/2010/main" val="1906385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155" y="119270"/>
            <a:ext cx="9404723" cy="1086678"/>
          </a:xfrm>
        </p:spPr>
        <p:txBody>
          <a:bodyPr/>
          <a:lstStyle/>
          <a:p>
            <a:pPr lvl="1" algn="ctr" defTabSz="457200" rtl="0">
              <a:spcBef>
                <a:spcPct val="0"/>
              </a:spcBef>
            </a:pPr>
            <a:r>
              <a:rPr lang="en-US" sz="4400" b="1" dirty="0">
                <a:latin typeface="+mj-lt"/>
              </a:rPr>
              <a:t>Phase III: Marketing Your Business</a:t>
            </a:r>
            <a:endParaRPr lang="en-US" sz="4400" dirty="0">
              <a:latin typeface="+mj-lt"/>
            </a:endParaRPr>
          </a:p>
        </p:txBody>
      </p:sp>
      <p:sp>
        <p:nvSpPr>
          <p:cNvPr id="3" name="Content Placeholder 2"/>
          <p:cNvSpPr>
            <a:spLocks noGrp="1"/>
          </p:cNvSpPr>
          <p:nvPr>
            <p:ph idx="1"/>
          </p:nvPr>
        </p:nvSpPr>
        <p:spPr>
          <a:xfrm>
            <a:off x="646111" y="1390309"/>
            <a:ext cx="11545889" cy="5288787"/>
          </a:xfrm>
        </p:spPr>
        <p:txBody>
          <a:bodyPr>
            <a:normAutofit/>
          </a:bodyPr>
          <a:lstStyle/>
          <a:p>
            <a:pPr fontAlgn="base"/>
            <a:r>
              <a:rPr lang="en-US" sz="2400" dirty="0"/>
              <a:t>You’ve determined that it is the right time to sell or merge your company</a:t>
            </a:r>
            <a:r>
              <a:rPr lang="en-US" sz="2200" dirty="0"/>
              <a:t>.</a:t>
            </a:r>
            <a:endParaRPr lang="en-US" dirty="0"/>
          </a:p>
          <a:p>
            <a:pPr lvl="2" fontAlgn="base"/>
            <a:r>
              <a:rPr lang="en-US" sz="2000" dirty="0"/>
              <a:t>Determine strategic goals and develop selling strategy.  </a:t>
            </a:r>
            <a:r>
              <a:rPr lang="en-US" sz="2000" dirty="0">
                <a:hlinkClick r:id="rId2"/>
              </a:rPr>
              <a:t>See Questions to Ask</a:t>
            </a:r>
            <a:r>
              <a:rPr lang="en-US" sz="2000" dirty="0"/>
              <a:t>.</a:t>
            </a:r>
          </a:p>
          <a:p>
            <a:pPr lvl="2" fontAlgn="base"/>
            <a:r>
              <a:rPr lang="en-US" sz="2000" dirty="0"/>
              <a:t>Identify universe of likely buyer or merger prospects based on strategic and financial parameters.</a:t>
            </a:r>
          </a:p>
          <a:p>
            <a:pPr lvl="2" fontAlgn="base"/>
            <a:r>
              <a:rPr lang="en-US" sz="2000" dirty="0"/>
              <a:t>Confidentially contact prospects and screen to establish qualified and serious prospects.</a:t>
            </a:r>
          </a:p>
          <a:p>
            <a:pPr lvl="2" fontAlgn="base"/>
            <a:r>
              <a:rPr lang="en-US" sz="2000" dirty="0"/>
              <a:t>Assist in due diligence, offer evaluation and contract negotiation (with the assistance of key partners).</a:t>
            </a:r>
          </a:p>
          <a:p>
            <a:r>
              <a:rPr lang="en-US" sz="2400" dirty="0"/>
              <a:t>Complete acquisition process, including final negotiations, documentation and post-acquisition merger issues.</a:t>
            </a:r>
          </a:p>
        </p:txBody>
      </p:sp>
    </p:spTree>
    <p:extLst>
      <p:ext uri="{BB962C8B-B14F-4D97-AF65-F5344CB8AC3E}">
        <p14:creationId xmlns:p14="http://schemas.microsoft.com/office/powerpoint/2010/main" val="1625094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0"/>
            <a:ext cx="9404723" cy="1400530"/>
          </a:xfrm>
        </p:spPr>
        <p:txBody>
          <a:bodyPr/>
          <a:lstStyle/>
          <a:p>
            <a:pPr algn="ctr"/>
            <a:r>
              <a:rPr lang="en-US" b="1" dirty="0"/>
              <a:t>Phase IV: It’s not the right time to sell or merge your company</a:t>
            </a:r>
          </a:p>
        </p:txBody>
      </p:sp>
      <p:sp>
        <p:nvSpPr>
          <p:cNvPr id="3" name="Content Placeholder 2"/>
          <p:cNvSpPr>
            <a:spLocks noGrp="1"/>
          </p:cNvSpPr>
          <p:nvPr>
            <p:ph idx="1"/>
          </p:nvPr>
        </p:nvSpPr>
        <p:spPr/>
        <p:txBody>
          <a:bodyPr/>
          <a:lstStyle/>
          <a:p>
            <a:pPr fontAlgn="base"/>
            <a:r>
              <a:rPr lang="en-US" dirty="0"/>
              <a:t>You’ve determined that it is not the right time to sell or merge your company.</a:t>
            </a:r>
          </a:p>
          <a:p>
            <a:pPr fontAlgn="base"/>
            <a:r>
              <a:rPr lang="en-US" dirty="0"/>
              <a:t>You would like to position your company for a future transaction.</a:t>
            </a:r>
          </a:p>
          <a:p>
            <a:pPr fontAlgn="base"/>
            <a:r>
              <a:rPr lang="en-US" dirty="0"/>
              <a:t>You will monitor the market for changes that may support a future transaction.</a:t>
            </a:r>
          </a:p>
          <a:p>
            <a:pPr fontAlgn="base"/>
            <a:r>
              <a:rPr lang="en-US" dirty="0"/>
              <a:t>You decide not to move forward and grow your business organically.</a:t>
            </a:r>
          </a:p>
          <a:p>
            <a:endParaRPr lang="en-US" dirty="0"/>
          </a:p>
        </p:txBody>
      </p:sp>
    </p:spTree>
    <p:extLst>
      <p:ext uri="{BB962C8B-B14F-4D97-AF65-F5344CB8AC3E}">
        <p14:creationId xmlns:p14="http://schemas.microsoft.com/office/powerpoint/2010/main" val="52655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1893</TotalTime>
  <Words>528</Words>
  <Application>Microsoft Office PowerPoint</Application>
  <PresentationFormat>Widescreen</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Mergers &amp; Acquisitions- Management Design Associates’ Sell-Side Services</vt:lpstr>
      <vt:lpstr>Market/Product/Customer Alignment</vt:lpstr>
      <vt:lpstr>How We Add Value!</vt:lpstr>
      <vt:lpstr>Pre-transaction Phase: Are you really ready to sell your business?</vt:lpstr>
      <vt:lpstr>Prepping for the Business Valuation</vt:lpstr>
      <vt:lpstr>Prepping for the Business Valuation</vt:lpstr>
      <vt:lpstr>Phase II: Business Valuation</vt:lpstr>
      <vt:lpstr>Phase III: Marketing Your Business</vt:lpstr>
      <vt:lpstr>Phase IV: It’s not the right time to sell or merge your company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Mergers &amp; Acquisitions- MDA’s Sell Side Services</dc:title>
  <dc:creator>Jeffrey Duke</dc:creator>
  <cp:lastModifiedBy>Jeffrey Duke</cp:lastModifiedBy>
  <cp:revision>138</cp:revision>
  <dcterms:created xsi:type="dcterms:W3CDTF">2016-03-31T13:54:46Z</dcterms:created>
  <dcterms:modified xsi:type="dcterms:W3CDTF">2016-07-12T16:41:39Z</dcterms:modified>
</cp:coreProperties>
</file>